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
  </p:notesMasterIdLst>
  <p:handoutMasterIdLst>
    <p:handoutMasterId r:id="rId11"/>
  </p:handoutMasterIdLst>
  <p:sldIdLst>
    <p:sldId id="257" r:id="rId2"/>
    <p:sldId id="259" r:id="rId3"/>
    <p:sldId id="260" r:id="rId4"/>
    <p:sldId id="261" r:id="rId5"/>
    <p:sldId id="267" r:id="rId6"/>
    <p:sldId id="263" r:id="rId7"/>
    <p:sldId id="268" r:id="rId8"/>
    <p:sldId id="269" r:id="rId9"/>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7" autoAdjust="0"/>
    <p:restoredTop sz="94660"/>
  </p:normalViewPr>
  <p:slideViewPr>
    <p:cSldViewPr snapToGrid="0">
      <p:cViewPr varScale="1">
        <p:scale>
          <a:sx n="76" d="100"/>
          <a:sy n="76" d="100"/>
        </p:scale>
        <p:origin x="12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1.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wler, H (Forge Valley - Staff)" userId="bfce1a50-a1a3-437c-8a67-2f16aff25665" providerId="ADAL" clId="{FC1950AB-C47C-45DA-9994-1E77EBC101BD}"/>
    <pc:docChg chg="modSld">
      <pc:chgData name="Bowler, H (Forge Valley - Staff)" userId="bfce1a50-a1a3-437c-8a67-2f16aff25665" providerId="ADAL" clId="{FC1950AB-C47C-45DA-9994-1E77EBC101BD}" dt="2024-06-18T10:23:05.727" v="1" actId="20577"/>
      <pc:docMkLst>
        <pc:docMk/>
      </pc:docMkLst>
      <pc:sldChg chg="modSp">
        <pc:chgData name="Bowler, H (Forge Valley - Staff)" userId="bfce1a50-a1a3-437c-8a67-2f16aff25665" providerId="ADAL" clId="{FC1950AB-C47C-45DA-9994-1E77EBC101BD}" dt="2024-06-18T10:23:05.727" v="1" actId="20577"/>
        <pc:sldMkLst>
          <pc:docMk/>
          <pc:sldMk cId="2962897310" sldId="260"/>
        </pc:sldMkLst>
        <pc:spChg chg="mod">
          <ac:chgData name="Bowler, H (Forge Valley - Staff)" userId="bfce1a50-a1a3-437c-8a67-2f16aff25665" providerId="ADAL" clId="{FC1950AB-C47C-45DA-9994-1E77EBC101BD}" dt="2024-06-18T10:23:05.727" v="1" actId="20577"/>
          <ac:spMkLst>
            <pc:docMk/>
            <pc:sldMk cId="2962897310" sldId="260"/>
            <ac:spMk id="4" creationId="{E4F32346-C4AE-451C-8B14-DBE540C08157}"/>
          </ac:spMkLst>
        </pc:spChg>
      </pc:sldChg>
    </pc:docChg>
  </pc:docChgLst>
  <pc:docChgLst>
    <pc:chgData name="Bowler, H (Forge Valley - Staff)" userId="bfce1a50-a1a3-437c-8a67-2f16aff25665" providerId="ADAL" clId="{2D245679-A7B9-4601-A87A-3E3ED1A21C49}"/>
  </pc:docChgLst>
  <pc:docChgLst>
    <pc:chgData name="Bowler, H (Forge Valley - Staff)" userId="S::hbowler2@forgevalley.sheffield.sch.uk::bfce1a50-a1a3-437c-8a67-2f16aff25665" providerId="AD" clId="Web-{7D2710F9-F6F4-4EF9-631F-32FD32E56B1A}"/>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98D716-0891-4E0B-8E25-0A9914CAD5E5}"/>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r>
              <a:rPr lang="en-GB"/>
              <a:t>BTEC Level 3 National Extended Diploma in Health and Social Care</a:t>
            </a:r>
          </a:p>
        </p:txBody>
      </p:sp>
      <p:sp>
        <p:nvSpPr>
          <p:cNvPr id="3" name="Date Placeholder 2">
            <a:extLst>
              <a:ext uri="{FF2B5EF4-FFF2-40B4-BE49-F238E27FC236}">
                <a16:creationId xmlns:a16="http://schemas.microsoft.com/office/drawing/2014/main" id="{D0D9B6DC-1D0C-4DA4-9C93-C7B7567ED9E8}"/>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endParaRPr lang="en-GB"/>
          </a:p>
        </p:txBody>
      </p:sp>
      <p:sp>
        <p:nvSpPr>
          <p:cNvPr id="4" name="Footer Placeholder 3">
            <a:extLst>
              <a:ext uri="{FF2B5EF4-FFF2-40B4-BE49-F238E27FC236}">
                <a16:creationId xmlns:a16="http://schemas.microsoft.com/office/drawing/2014/main" id="{B4105917-FDD1-4E2E-B387-407CAF46BA53}"/>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728D535-BDF4-4FD4-BED1-8B64B8E9FAC2}"/>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2D6CCC0-1492-47D2-B933-A66DBC51F150}" type="slidenum">
              <a:rPr lang="en-GB" smtClean="0"/>
              <a:t>‹#›</a:t>
            </a:fld>
            <a:endParaRPr lang="en-GB"/>
          </a:p>
        </p:txBody>
      </p:sp>
    </p:spTree>
    <p:extLst>
      <p:ext uri="{BB962C8B-B14F-4D97-AF65-F5344CB8AC3E}">
        <p14:creationId xmlns:p14="http://schemas.microsoft.com/office/powerpoint/2010/main" val="3575095941"/>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r>
              <a:rPr lang="en-GB"/>
              <a:t>BTEC Level 3 National Extended Diploma in Health and Social Care</a:t>
            </a:r>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137801F-2B0B-4AED-8C35-166FB745A6B4}" type="slidenum">
              <a:rPr lang="en-GB" smtClean="0"/>
              <a:t>‹#›</a:t>
            </a:fld>
            <a:endParaRPr lang="en-GB"/>
          </a:p>
        </p:txBody>
      </p:sp>
    </p:spTree>
    <p:extLst>
      <p:ext uri="{BB962C8B-B14F-4D97-AF65-F5344CB8AC3E}">
        <p14:creationId xmlns:p14="http://schemas.microsoft.com/office/powerpoint/2010/main" val="899807314"/>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D200B3F0-A9BC-48CE-8EB6-ECE965069900}" type="datetimeFigureOut">
              <a:rPr lang="en-US" dirty="0"/>
              <a:pPr/>
              <a:t>6/18/2024</a:t>
            </a:fld>
            <a:endParaRPr lang="en-US" dirty="0"/>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r>
              <a:rPr lang="en-US" dirty="0"/>
              <a:t>
              </a:t>
            </a:r>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F9FFFF-3106-4DDB-AA62-0C80862170D6}" type="datetimeFigureOut">
              <a:rPr lang="en-US" dirty="0"/>
              <a:pPr/>
              <a:t>6/18/2024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3DA38B7-AE95-4DC8-9A51-7A71F545B098}" type="datetimeFigureOut">
              <a:rPr lang="en-US" dirty="0"/>
              <a:pPr/>
              <a:t>6/18/2024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6F1EC2B-8188-4AC2-9F0D-8D09C51D505A}" type="datetimeFigureOut">
              <a:rPr lang="en-US" dirty="0"/>
              <a:pPr/>
              <a:t>6/18/2024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12B75E-944F-430B-BE5F-C69FA8823C04}" type="datetimeFigureOut">
              <a:rPr lang="en-US" dirty="0"/>
              <a:pPr/>
              <a:t>6/18/2024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9AE0DC7-7F53-471C-A711-B3DA6F2535F3}" type="datetimeFigureOut">
              <a:rPr lang="en-US" dirty="0"/>
              <a:pPr/>
              <a:t>6/18/2024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C1F4C9D-4618-451D-80C1-6A376BB42AB4}" type="datetimeFigureOut">
              <a:rPr lang="en-US" dirty="0"/>
              <a:pPr/>
              <a:t>6/18/2024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4D2318-CE40-42F6-962A-4C6D6CF697DB}" type="datetimeFigureOut">
              <a:rPr lang="en-US" dirty="0"/>
              <a:pPr/>
              <a:t>6/18/2024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476AC1-EB7F-4BEF-90D9-5764B50DAF8A}" type="datetimeFigureOut">
              <a:rPr lang="en-US" dirty="0"/>
              <a:pPr/>
              <a:t>6/18/2024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20712A-F861-4AB0-A754-4F5A2033CD4B}" type="datetimeFigureOut">
              <a:rPr lang="en-US" dirty="0"/>
              <a:pPr/>
              <a:t>6/18/2024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4507B7-F2DC-4B2C-B14D-58A9766807A2}" type="datetimeFigureOut">
              <a:rPr lang="en-US" dirty="0"/>
              <a:pPr/>
              <a:t>6/18/2024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4A483D-5CB4-4842-8F2F-05D5276ACF63}" type="datetimeFigureOut">
              <a:rPr lang="en-US" dirty="0"/>
              <a:pPr/>
              <a:t>6/18/2024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1CE32E-9DC0-47C8-A657-48F5C3E4A10B}" type="datetimeFigureOut">
              <a:rPr lang="en-US" dirty="0"/>
              <a:pPr/>
              <a:t>6/18/2024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DF5C0D-8C3A-4771-A43D-83937FC700D4}" type="datetimeFigureOut">
              <a:rPr lang="en-US" dirty="0"/>
              <a:pPr/>
              <a:t>6/18/2024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3D2D6-FCC2-425A-A4A7-8058E8C01CB1}" type="datetimeFigureOut">
              <a:rPr lang="en-US" dirty="0"/>
              <a:pPr/>
              <a:t>6/18/2024</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CF2683-E6E7-4CC3-9EEE-7854DD4F3545}" type="datetimeFigureOut">
              <a:rPr lang="en-US" dirty="0"/>
              <a:pPr/>
              <a:t>6/18/2024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20F81-B39D-4CBB-8BF3-5D6E395D0F72}" type="datetimeFigureOut">
              <a:rPr lang="en-US" dirty="0"/>
              <a:pPr/>
              <a:t>6/18/2024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64B320A-89BA-47B2-A525-92E8D10B06E4}" type="datetimeFigureOut">
              <a:rPr lang="en-US" dirty="0"/>
              <a:pPr/>
              <a:t>6/18/2024</a:t>
            </a:fld>
            <a:endParaRPr lang="en-US" dirty="0"/>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qualifications.pearson.com/en/qualifications/btec-nationals/health-and-social-care-2016.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s-cool.co.uk/a-level/biolog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opentextbc.ca/anatomyandphysiology/chapter/1-1-overview-of-anatomy-and-physiology-2/" TargetMode="External"/><Relationship Id="rId2" Type="http://schemas.openxmlformats.org/officeDocument/2006/relationships/hyperlink" Target="https://www.youtube.com/playlist?list=PL8dPuuaLjXtOAKed_MxxWBNaPno5h3Zs8" TargetMode="External"/><Relationship Id="rId1" Type="http://schemas.openxmlformats.org/officeDocument/2006/relationships/slideLayout" Target="../slideLayouts/slideLayout2.xml"/><Relationship Id="rId4" Type="http://schemas.openxmlformats.org/officeDocument/2006/relationships/hyperlink" Target="https://www.s-cool.co.uk/a-level/biolog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F601F-EEEC-4C87-BEE1-F431AF6940C0}"/>
              </a:ext>
            </a:extLst>
          </p:cNvPr>
          <p:cNvSpPr>
            <a:spLocks noGrp="1"/>
          </p:cNvSpPr>
          <p:nvPr>
            <p:ph type="ctrTitle"/>
          </p:nvPr>
        </p:nvSpPr>
        <p:spPr>
          <a:xfrm>
            <a:off x="2265302" y="2078498"/>
            <a:ext cx="7661396" cy="2031055"/>
          </a:xfrm>
        </p:spPr>
        <p:txBody>
          <a:bodyPr>
            <a:noAutofit/>
          </a:bodyPr>
          <a:lstStyle/>
          <a:p>
            <a:pPr algn="ctr"/>
            <a:r>
              <a:rPr lang="en-GB" sz="4400" dirty="0">
                <a:solidFill>
                  <a:srgbClr val="FFFFFF"/>
                </a:solidFill>
              </a:rPr>
              <a:t>Y11 Transition to Y12</a:t>
            </a:r>
            <a:br>
              <a:rPr lang="en-GB" sz="4400" dirty="0">
                <a:solidFill>
                  <a:srgbClr val="FFFFFF"/>
                </a:solidFill>
              </a:rPr>
            </a:br>
            <a:r>
              <a:rPr lang="en-GB" sz="4400" dirty="0">
                <a:solidFill>
                  <a:srgbClr val="FFFFFF"/>
                </a:solidFill>
              </a:rPr>
              <a:t>Health and Social Care</a:t>
            </a:r>
            <a:br>
              <a:rPr lang="en-GB" sz="4400" dirty="0">
                <a:solidFill>
                  <a:srgbClr val="FFFFFF"/>
                </a:solidFill>
              </a:rPr>
            </a:br>
            <a:r>
              <a:rPr lang="en-GB" sz="2400" dirty="0">
                <a:solidFill>
                  <a:srgbClr val="FFFFFF"/>
                </a:solidFill>
              </a:rPr>
              <a:t>Extended Diploma (Triple)</a:t>
            </a:r>
            <a:endParaRPr lang="en-GB" sz="3600" dirty="0">
              <a:solidFill>
                <a:srgbClr val="FFFFFF"/>
              </a:solidFill>
            </a:endParaRPr>
          </a:p>
        </p:txBody>
      </p:sp>
      <p:sp>
        <p:nvSpPr>
          <p:cNvPr id="3" name="Subtitle 2">
            <a:extLst>
              <a:ext uri="{FF2B5EF4-FFF2-40B4-BE49-F238E27FC236}">
                <a16:creationId xmlns:a16="http://schemas.microsoft.com/office/drawing/2014/main" id="{84FF6F2E-3612-4687-BED4-ACF58CE942BA}"/>
              </a:ext>
            </a:extLst>
          </p:cNvPr>
          <p:cNvSpPr>
            <a:spLocks noGrp="1"/>
          </p:cNvSpPr>
          <p:nvPr>
            <p:ph type="subTitle" idx="1"/>
          </p:nvPr>
        </p:nvSpPr>
        <p:spPr>
          <a:xfrm>
            <a:off x="3701143" y="4363236"/>
            <a:ext cx="4789713" cy="682079"/>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algn="ctr"/>
            <a:r>
              <a:rPr lang="en-GB" sz="2000" dirty="0">
                <a:solidFill>
                  <a:schemeClr val="tx1"/>
                </a:solidFill>
              </a:rPr>
              <a:t>Unit 3 – Anatomy and Physiology</a:t>
            </a:r>
          </a:p>
          <a:p>
            <a:pPr algn="ctr"/>
            <a:r>
              <a:rPr lang="en-GB" sz="2000" dirty="0">
                <a:solidFill>
                  <a:schemeClr val="tx1"/>
                </a:solidFill>
              </a:rPr>
              <a:t>Pre-learning</a:t>
            </a:r>
          </a:p>
        </p:txBody>
      </p:sp>
    </p:spTree>
    <p:extLst>
      <p:ext uri="{BB962C8B-B14F-4D97-AF65-F5344CB8AC3E}">
        <p14:creationId xmlns:p14="http://schemas.microsoft.com/office/powerpoint/2010/main" val="2411701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C4DC3-EABF-480E-B681-121D2C0C19D2}"/>
              </a:ext>
            </a:extLst>
          </p:cNvPr>
          <p:cNvSpPr>
            <a:spLocks noGrp="1"/>
          </p:cNvSpPr>
          <p:nvPr>
            <p:ph type="title"/>
          </p:nvPr>
        </p:nvSpPr>
        <p:spPr/>
        <p:txBody>
          <a:bodyPr>
            <a:normAutofit/>
          </a:bodyPr>
          <a:lstStyle/>
          <a:p>
            <a:r>
              <a:rPr lang="en-GB" sz="3200" dirty="0"/>
              <a:t>Specification / Context </a:t>
            </a:r>
          </a:p>
        </p:txBody>
      </p:sp>
      <p:sp>
        <p:nvSpPr>
          <p:cNvPr id="3" name="Content Placeholder 2">
            <a:extLst>
              <a:ext uri="{FF2B5EF4-FFF2-40B4-BE49-F238E27FC236}">
                <a16:creationId xmlns:a16="http://schemas.microsoft.com/office/drawing/2014/main" id="{ACE0F0DD-184F-4DAE-B68D-AEE4F7078FF9}"/>
              </a:ext>
            </a:extLst>
          </p:cNvPr>
          <p:cNvSpPr>
            <a:spLocks noGrp="1"/>
          </p:cNvSpPr>
          <p:nvPr>
            <p:ph idx="1"/>
          </p:nvPr>
        </p:nvSpPr>
        <p:spPr>
          <a:xfrm>
            <a:off x="640932" y="2596163"/>
            <a:ext cx="10515600" cy="1572637"/>
          </a:xfrm>
        </p:spPr>
        <p:txBody>
          <a:bodyPr>
            <a:normAutofit lnSpcReduction="10000"/>
          </a:bodyPr>
          <a:lstStyle/>
          <a:p>
            <a:r>
              <a:rPr lang="en-GB" sz="1800" dirty="0"/>
              <a:t>You can find the specification for the course at: </a:t>
            </a:r>
            <a:r>
              <a:rPr lang="en-GB" sz="1800" dirty="0">
                <a:hlinkClick r:id="rId2"/>
              </a:rPr>
              <a:t>https://qualifications.pearson.com/en/qualifications/btec-nationals/health-and-social-care-2016.html</a:t>
            </a:r>
            <a:endParaRPr lang="en-GB" sz="1800" dirty="0"/>
          </a:p>
          <a:p>
            <a:r>
              <a:rPr lang="en-GB" sz="1800" dirty="0"/>
              <a:t>Make sure that you select the correct course from the specification drop down box before selecting download: </a:t>
            </a:r>
          </a:p>
          <a:p>
            <a:pPr marL="0" indent="0">
              <a:buNone/>
            </a:pPr>
            <a:endParaRPr lang="en-GB" dirty="0"/>
          </a:p>
        </p:txBody>
      </p:sp>
      <p:pic>
        <p:nvPicPr>
          <p:cNvPr id="4" name="Picture 3">
            <a:extLst>
              <a:ext uri="{FF2B5EF4-FFF2-40B4-BE49-F238E27FC236}">
                <a16:creationId xmlns:a16="http://schemas.microsoft.com/office/drawing/2014/main" id="{CA627B21-34CF-4F7A-A67D-BC8A8D1C2B0F}"/>
              </a:ext>
            </a:extLst>
          </p:cNvPr>
          <p:cNvPicPr>
            <a:picLocks noChangeAspect="1"/>
          </p:cNvPicPr>
          <p:nvPr/>
        </p:nvPicPr>
        <p:blipFill rotWithShape="1">
          <a:blip r:embed="rId3"/>
          <a:srcRect l="18277" t="31060" r="46638" b="22980"/>
          <a:stretch/>
        </p:blipFill>
        <p:spPr>
          <a:xfrm>
            <a:off x="2225142" y="4061886"/>
            <a:ext cx="3016577" cy="2222739"/>
          </a:xfrm>
          <a:prstGeom prst="rect">
            <a:avLst/>
          </a:prstGeom>
        </p:spPr>
      </p:pic>
      <p:cxnSp>
        <p:nvCxnSpPr>
          <p:cNvPr id="6" name="Straight Arrow Connector 5">
            <a:extLst>
              <a:ext uri="{FF2B5EF4-FFF2-40B4-BE49-F238E27FC236}">
                <a16:creationId xmlns:a16="http://schemas.microsoft.com/office/drawing/2014/main" id="{74E70AAA-BB17-403A-9789-3AEEE34C5B65}"/>
              </a:ext>
            </a:extLst>
          </p:cNvPr>
          <p:cNvCxnSpPr>
            <a:cxnSpLocks/>
          </p:cNvCxnSpPr>
          <p:nvPr/>
        </p:nvCxnSpPr>
        <p:spPr>
          <a:xfrm flipH="1">
            <a:off x="4383146" y="3783949"/>
            <a:ext cx="4688176" cy="81788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3FFF7718-0E75-4037-88E2-BEC1F63C39BD}"/>
              </a:ext>
            </a:extLst>
          </p:cNvPr>
          <p:cNvCxnSpPr>
            <a:cxnSpLocks/>
          </p:cNvCxnSpPr>
          <p:nvPr/>
        </p:nvCxnSpPr>
        <p:spPr>
          <a:xfrm flipH="1">
            <a:off x="2753387" y="4014330"/>
            <a:ext cx="841760" cy="180021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092D368-F739-49EE-AB37-0C025821FC3E}"/>
              </a:ext>
            </a:extLst>
          </p:cNvPr>
          <p:cNvSpPr txBox="1"/>
          <p:nvPr/>
        </p:nvSpPr>
        <p:spPr>
          <a:xfrm>
            <a:off x="6096000" y="4418949"/>
            <a:ext cx="5685183"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n-GB" dirty="0"/>
              <a:t>Find the unit information within the specification for Unit 3 Anatomy and Physiology</a:t>
            </a:r>
          </a:p>
          <a:p>
            <a:pPr marL="285750" indent="-285750">
              <a:buFont typeface="Arial" panose="020B0604020202020204" pitchFamily="34" charset="0"/>
              <a:buChar char="•"/>
            </a:pPr>
            <a:r>
              <a:rPr lang="en-GB" dirty="0"/>
              <a:t>Read through this so that you are familiar about the content of the unit and how you will be assessed. We will go through this thoroughly at the beginning of the course.</a:t>
            </a:r>
          </a:p>
          <a:p>
            <a:endParaRPr lang="en-GB" dirty="0"/>
          </a:p>
        </p:txBody>
      </p:sp>
    </p:spTree>
    <p:extLst>
      <p:ext uri="{BB962C8B-B14F-4D97-AF65-F5344CB8AC3E}">
        <p14:creationId xmlns:p14="http://schemas.microsoft.com/office/powerpoint/2010/main" val="3974436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23443-8C90-4D0E-B250-38C7BFFD7365}"/>
              </a:ext>
            </a:extLst>
          </p:cNvPr>
          <p:cNvSpPr>
            <a:spLocks noGrp="1"/>
          </p:cNvSpPr>
          <p:nvPr>
            <p:ph type="title"/>
          </p:nvPr>
        </p:nvSpPr>
        <p:spPr/>
        <p:txBody>
          <a:bodyPr/>
          <a:lstStyle/>
          <a:p>
            <a:r>
              <a:rPr lang="en-GB" dirty="0"/>
              <a:t>About the unit</a:t>
            </a:r>
          </a:p>
        </p:txBody>
      </p:sp>
      <p:sp>
        <p:nvSpPr>
          <p:cNvPr id="4" name="Content Placeholder 2">
            <a:extLst>
              <a:ext uri="{FF2B5EF4-FFF2-40B4-BE49-F238E27FC236}">
                <a16:creationId xmlns:a16="http://schemas.microsoft.com/office/drawing/2014/main" id="{E4F32346-C4AE-451C-8B14-DBE540C08157}"/>
              </a:ext>
            </a:extLst>
          </p:cNvPr>
          <p:cNvSpPr>
            <a:spLocks noGrp="1"/>
          </p:cNvSpPr>
          <p:nvPr>
            <p:ph idx="1"/>
          </p:nvPr>
        </p:nvSpPr>
        <p:spPr>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GB" dirty="0"/>
              <a:t>This is a 1 ½ hour written examination, which you will sit in January 2025.</a:t>
            </a:r>
          </a:p>
          <a:p>
            <a:r>
              <a:rPr lang="en-GB" dirty="0"/>
              <a:t>You are allowed to have 3 attempts at the examination. Examinations can be sat in January or in June.</a:t>
            </a:r>
          </a:p>
          <a:p>
            <a:r>
              <a:rPr lang="en-GB" dirty="0"/>
              <a:t>The unit is 120 Guided Learning Hours.</a:t>
            </a:r>
          </a:p>
          <a:p>
            <a:r>
              <a:rPr lang="en-GB" dirty="0"/>
              <a:t>You will learn about the structure and organisation of the human body including cells, tissues and organs, energy and genetics. You will learn in detail the structure and function of 10 body systems and disorders that are associated with each. Finally you will learn about medical research including clinical trials, epidemiological studies and data/statistics.</a:t>
            </a:r>
          </a:p>
        </p:txBody>
      </p:sp>
    </p:spTree>
    <p:extLst>
      <p:ext uri="{BB962C8B-B14F-4D97-AF65-F5344CB8AC3E}">
        <p14:creationId xmlns:p14="http://schemas.microsoft.com/office/powerpoint/2010/main" val="2962897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DD1DC-887F-4EF0-B04A-F07DCE368C82}"/>
              </a:ext>
            </a:extLst>
          </p:cNvPr>
          <p:cNvSpPr>
            <a:spLocks noGrp="1"/>
          </p:cNvSpPr>
          <p:nvPr>
            <p:ph type="title"/>
          </p:nvPr>
        </p:nvSpPr>
        <p:spPr/>
        <p:txBody>
          <a:bodyPr/>
          <a:lstStyle/>
          <a:p>
            <a:r>
              <a:rPr lang="en-GB" dirty="0"/>
              <a:t>Cells and Organelles</a:t>
            </a:r>
          </a:p>
        </p:txBody>
      </p:sp>
      <p:sp>
        <p:nvSpPr>
          <p:cNvPr id="3" name="Content Placeholder 2">
            <a:extLst>
              <a:ext uri="{FF2B5EF4-FFF2-40B4-BE49-F238E27FC236}">
                <a16:creationId xmlns:a16="http://schemas.microsoft.com/office/drawing/2014/main" id="{B4BD1DE4-81E6-4A85-83C9-B094F5403129}"/>
              </a:ext>
            </a:extLst>
          </p:cNvPr>
          <p:cNvSpPr>
            <a:spLocks noGrp="1"/>
          </p:cNvSpPr>
          <p:nvPr>
            <p:ph idx="1"/>
          </p:nvPr>
        </p:nvSpPr>
        <p:spPr/>
        <p:txBody>
          <a:bodyPr/>
          <a:lstStyle/>
          <a:p>
            <a:pPr marL="0" indent="0">
              <a:buNone/>
            </a:pPr>
            <a:r>
              <a:rPr lang="en-GB" dirty="0"/>
              <a:t>Use this website link to recap cells and organelles. You will have looked at these in biology at GCSE. If you register you can do the tests too.</a:t>
            </a:r>
            <a:endParaRPr lang="en-GB" dirty="0">
              <a:hlinkClick r:id="rId2"/>
            </a:endParaRPr>
          </a:p>
          <a:p>
            <a:pPr marL="0" indent="0">
              <a:buNone/>
            </a:pPr>
            <a:r>
              <a:rPr lang="en-GB" dirty="0">
                <a:hlinkClick r:id="rId2"/>
              </a:rPr>
              <a:t>https://www.s-cool.co.uk/a-level/biology</a:t>
            </a:r>
            <a:endParaRPr lang="en-GB" dirty="0"/>
          </a:p>
          <a:p>
            <a:pPr marL="0" indent="0">
              <a:buNone/>
            </a:pPr>
            <a:endParaRPr lang="en-GB" dirty="0"/>
          </a:p>
          <a:p>
            <a:pPr marL="0" indent="0">
              <a:buNone/>
            </a:pPr>
            <a:r>
              <a:rPr lang="en-GB" dirty="0"/>
              <a:t>We are only concerned with human (animal)cells so ignore the information on plants .. unless you are interested!</a:t>
            </a:r>
          </a:p>
        </p:txBody>
      </p:sp>
    </p:spTree>
    <p:extLst>
      <p:ext uri="{BB962C8B-B14F-4D97-AF65-F5344CB8AC3E}">
        <p14:creationId xmlns:p14="http://schemas.microsoft.com/office/powerpoint/2010/main" val="259880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9C40C-C5D0-4483-9AA8-1FD7893E438A}"/>
              </a:ext>
            </a:extLst>
          </p:cNvPr>
          <p:cNvSpPr>
            <a:spLocks noGrp="1"/>
          </p:cNvSpPr>
          <p:nvPr>
            <p:ph type="title"/>
          </p:nvPr>
        </p:nvSpPr>
        <p:spPr/>
        <p:txBody>
          <a:bodyPr/>
          <a:lstStyle/>
          <a:p>
            <a:r>
              <a:rPr lang="en-GB" dirty="0"/>
              <a:t>Body Systems</a:t>
            </a:r>
          </a:p>
        </p:txBody>
      </p:sp>
      <p:sp>
        <p:nvSpPr>
          <p:cNvPr id="3" name="Content Placeholder 2">
            <a:extLst>
              <a:ext uri="{FF2B5EF4-FFF2-40B4-BE49-F238E27FC236}">
                <a16:creationId xmlns:a16="http://schemas.microsoft.com/office/drawing/2014/main" id="{255611A9-A83B-4CF4-9CA8-37C59D4B4CD0}"/>
              </a:ext>
            </a:extLst>
          </p:cNvPr>
          <p:cNvSpPr>
            <a:spLocks noGrp="1"/>
          </p:cNvSpPr>
          <p:nvPr>
            <p:ph idx="1"/>
          </p:nvPr>
        </p:nvSpPr>
        <p:spPr>
          <a:xfrm>
            <a:off x="84437" y="2588625"/>
            <a:ext cx="8761413" cy="536502"/>
          </a:xfrm>
        </p:spPr>
        <p:txBody>
          <a:bodyPr>
            <a:normAutofit/>
          </a:bodyPr>
          <a:lstStyle/>
          <a:p>
            <a:r>
              <a:rPr lang="en-GB" sz="2800" dirty="0"/>
              <a:t>How many body systems can you name?</a:t>
            </a:r>
          </a:p>
        </p:txBody>
      </p:sp>
      <p:pic>
        <p:nvPicPr>
          <p:cNvPr id="1026" name="Picture 2" descr="Image result for respiratory 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9838" y="2889930"/>
            <a:ext cx="3961549" cy="31298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irculatory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0309" y="566134"/>
            <a:ext cx="3295739" cy="203736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reproductive syst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898" y="3717998"/>
            <a:ext cx="2843562" cy="288057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endocrine syste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753" y="560879"/>
            <a:ext cx="3333750" cy="20478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digestive syste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0095" y="3256156"/>
            <a:ext cx="2227968" cy="3072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23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ody systems for kids">
            <a:extLst>
              <a:ext uri="{FF2B5EF4-FFF2-40B4-BE49-F238E27FC236}">
                <a16:creationId xmlns:a16="http://schemas.microsoft.com/office/drawing/2014/main" id="{084767A8-E5A5-46D7-931E-059E55EB8485}"/>
              </a:ext>
            </a:extLst>
          </p:cNvPr>
          <p:cNvPicPr>
            <a:picLocks noChangeAspect="1" noChangeArrowheads="1"/>
          </p:cNvPicPr>
          <p:nvPr/>
        </p:nvPicPr>
        <p:blipFill rotWithShape="1">
          <a:blip r:embed="rId2">
            <a:duotone>
              <a:prstClr val="black"/>
              <a:schemeClr val="accent5">
                <a:tint val="45000"/>
                <a:satMod val="400000"/>
              </a:schemeClr>
            </a:duotone>
            <a:alphaModFix amt="25000"/>
            <a:extLst>
              <a:ext uri="{28A0092B-C50C-407E-A947-70E740481C1C}">
                <a14:useLocalDpi xmlns:a14="http://schemas.microsoft.com/office/drawing/2010/main" val="0"/>
              </a:ext>
            </a:extLst>
          </a:blip>
          <a:srcRect r="-1" b="4435"/>
          <a:stretch/>
        </p:blipFill>
        <p:spPr bwMode="auto">
          <a:xfrm>
            <a:off x="474133" y="474134"/>
            <a:ext cx="11243734" cy="590973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8F51C2ED-D756-45B7-A86A-6C117881295D}"/>
              </a:ext>
            </a:extLst>
          </p:cNvPr>
          <p:cNvSpPr txBox="1"/>
          <p:nvPr/>
        </p:nvSpPr>
        <p:spPr>
          <a:xfrm>
            <a:off x="1154954" y="973668"/>
            <a:ext cx="8761413" cy="706964"/>
          </a:xfrm>
          <a:prstGeom prst="rect">
            <a:avLst/>
          </a:prstGeom>
        </p:spPr>
        <p:txBody>
          <a:bodyPr vert="horz" lIns="91440" tIns="45720" rIns="91440" bIns="45720" rtlCol="0" anchor="ctr">
            <a:normAutofit/>
          </a:bodyPr>
          <a:lstStyle/>
          <a:p>
            <a:pPr>
              <a:spcBef>
                <a:spcPct val="0"/>
              </a:spcBef>
              <a:spcAft>
                <a:spcPts val="600"/>
              </a:spcAft>
            </a:pPr>
            <a:r>
              <a:rPr lang="en-US" sz="3600">
                <a:solidFill>
                  <a:srgbClr val="FFFFFF"/>
                </a:solidFill>
                <a:latin typeface="+mj-lt"/>
                <a:ea typeface="+mj-ea"/>
                <a:cs typeface="+mj-cs"/>
              </a:rPr>
              <a:t>Build a body</a:t>
            </a:r>
          </a:p>
        </p:txBody>
      </p:sp>
      <p:sp>
        <p:nvSpPr>
          <p:cNvPr id="13" name="TextBox 12">
            <a:extLst>
              <a:ext uri="{FF2B5EF4-FFF2-40B4-BE49-F238E27FC236}">
                <a16:creationId xmlns:a16="http://schemas.microsoft.com/office/drawing/2014/main" id="{4D949D95-38B3-4173-8CB6-AC95D9D2871C}"/>
              </a:ext>
            </a:extLst>
          </p:cNvPr>
          <p:cNvSpPr txBox="1"/>
          <p:nvPr/>
        </p:nvSpPr>
        <p:spPr>
          <a:xfrm>
            <a:off x="1154954" y="2453268"/>
            <a:ext cx="9784392" cy="3566532"/>
          </a:xfrm>
          <a:prstGeom prst="rect">
            <a:avLst/>
          </a:prstGeom>
        </p:spPr>
        <p:txBody>
          <a:bodyPr vert="horz" lIns="91440" tIns="45720" rIns="91440" bIns="45720" rtlCol="0" anchor="ctr">
            <a:normAutofit fontScale="92500" lnSpcReduction="10000"/>
          </a:bodyPr>
          <a:lstStyle/>
          <a:p>
            <a:pPr marL="342900" indent="-342900">
              <a:spcBef>
                <a:spcPts val="1000"/>
              </a:spcBef>
              <a:buClr>
                <a:schemeClr val="accent1"/>
              </a:buClr>
              <a:buSzPct val="80000"/>
              <a:buFont typeface="Wingdings 3" charset="2"/>
              <a:buChar char=""/>
            </a:pPr>
            <a:r>
              <a:rPr lang="en-US" sz="2400" dirty="0"/>
              <a:t>Get some BIG paper or stick about 10 sheets of A4 together.</a:t>
            </a:r>
          </a:p>
          <a:p>
            <a:pPr marL="342900" indent="-342900">
              <a:spcBef>
                <a:spcPts val="1000"/>
              </a:spcBef>
              <a:buClr>
                <a:schemeClr val="accent1"/>
              </a:buClr>
              <a:buSzPct val="80000"/>
              <a:buFont typeface="Wingdings 3" charset="2"/>
              <a:buChar char=""/>
            </a:pPr>
            <a:r>
              <a:rPr lang="en-US" sz="2400" dirty="0"/>
              <a:t>Either ask someone to draw around the outline of your body of sketch a body.</a:t>
            </a:r>
          </a:p>
          <a:p>
            <a:pPr marL="342900" indent="-342900">
              <a:spcBef>
                <a:spcPts val="1000"/>
              </a:spcBef>
              <a:buClr>
                <a:schemeClr val="accent1"/>
              </a:buClr>
              <a:buSzPct val="80000"/>
              <a:buFont typeface="Wingdings 3" charset="2"/>
              <a:buChar char=""/>
            </a:pPr>
            <a:r>
              <a:rPr lang="en-US" sz="2400" dirty="0"/>
              <a:t>Add to your picture (researching if needed) the following organs:</a:t>
            </a:r>
          </a:p>
          <a:p>
            <a:pPr marL="800100" lvl="1" indent="-342900">
              <a:spcBef>
                <a:spcPts val="1000"/>
              </a:spcBef>
              <a:buClr>
                <a:schemeClr val="accent1"/>
              </a:buClr>
              <a:buSzPct val="80000"/>
              <a:buFont typeface="Wingdings 3" charset="2"/>
              <a:buChar char=""/>
            </a:pPr>
            <a:r>
              <a:rPr lang="en-US" sz="2400" dirty="0"/>
              <a:t>Liver / Stomach / Heart / Lungs / Colon / Kidneys / Bladder / Ovaries or Testes / Pancreas / Brain / Duodenum / Ileum / Uterus / Skin</a:t>
            </a:r>
          </a:p>
          <a:p>
            <a:pPr marL="342900" indent="-342900">
              <a:spcBef>
                <a:spcPts val="1000"/>
              </a:spcBef>
              <a:buClr>
                <a:schemeClr val="accent1"/>
              </a:buClr>
              <a:buSzPct val="80000"/>
              <a:buFont typeface="Wingdings 3" charset="2"/>
              <a:buChar char=""/>
            </a:pPr>
            <a:r>
              <a:rPr lang="en-US" sz="2400" dirty="0"/>
              <a:t>Do you know any keywords associated with each organ? Write them nearby.</a:t>
            </a:r>
          </a:p>
        </p:txBody>
      </p:sp>
    </p:spTree>
    <p:extLst>
      <p:ext uri="{BB962C8B-B14F-4D97-AF65-F5344CB8AC3E}">
        <p14:creationId xmlns:p14="http://schemas.microsoft.com/office/powerpoint/2010/main" val="3721560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BB422-DF80-40BF-BA16-9311067EF99B}"/>
              </a:ext>
            </a:extLst>
          </p:cNvPr>
          <p:cNvSpPr>
            <a:spLocks noGrp="1"/>
          </p:cNvSpPr>
          <p:nvPr>
            <p:ph type="title"/>
          </p:nvPr>
        </p:nvSpPr>
        <p:spPr/>
        <p:txBody>
          <a:bodyPr/>
          <a:lstStyle/>
          <a:p>
            <a:r>
              <a:rPr lang="en-GB" dirty="0"/>
              <a:t>Disorders</a:t>
            </a:r>
          </a:p>
        </p:txBody>
      </p:sp>
      <p:sp>
        <p:nvSpPr>
          <p:cNvPr id="3" name="Content Placeholder 2">
            <a:extLst>
              <a:ext uri="{FF2B5EF4-FFF2-40B4-BE49-F238E27FC236}">
                <a16:creationId xmlns:a16="http://schemas.microsoft.com/office/drawing/2014/main" id="{F4A57C75-3523-4009-BB9E-3DD255E1489E}"/>
              </a:ext>
            </a:extLst>
          </p:cNvPr>
          <p:cNvSpPr>
            <a:spLocks noGrp="1"/>
          </p:cNvSpPr>
          <p:nvPr>
            <p:ph idx="1"/>
          </p:nvPr>
        </p:nvSpPr>
        <p:spPr>
          <a:xfrm>
            <a:off x="630846" y="2493780"/>
            <a:ext cx="5624987" cy="3416300"/>
          </a:xfrm>
        </p:spPr>
        <p:style>
          <a:lnRef idx="2">
            <a:schemeClr val="dk1"/>
          </a:lnRef>
          <a:fillRef idx="1">
            <a:schemeClr val="lt1"/>
          </a:fillRef>
          <a:effectRef idx="0">
            <a:schemeClr val="dk1"/>
          </a:effectRef>
          <a:fontRef idx="minor">
            <a:schemeClr val="dk1"/>
          </a:fontRef>
        </p:style>
        <p:txBody>
          <a:bodyPr/>
          <a:lstStyle/>
          <a:p>
            <a:r>
              <a:rPr lang="en-US" dirty="0"/>
              <a:t>From the list in the box, research at least 2 disorders.</a:t>
            </a:r>
          </a:p>
          <a:p>
            <a:r>
              <a:rPr lang="en-US" dirty="0"/>
              <a:t>In your research notes, include:</a:t>
            </a:r>
          </a:p>
          <a:p>
            <a:pPr lvl="1"/>
            <a:r>
              <a:rPr lang="en-US" dirty="0"/>
              <a:t>Which body system and organs does the disorder effect?</a:t>
            </a:r>
          </a:p>
          <a:p>
            <a:pPr lvl="1"/>
            <a:r>
              <a:rPr lang="en-US" dirty="0"/>
              <a:t>What causes the disorder</a:t>
            </a:r>
          </a:p>
          <a:p>
            <a:pPr lvl="1"/>
            <a:r>
              <a:rPr lang="en-US" dirty="0"/>
              <a:t>What symptoms and complications are associated with it?</a:t>
            </a:r>
          </a:p>
          <a:p>
            <a:pPr lvl="1"/>
            <a:r>
              <a:rPr lang="en-US" dirty="0"/>
              <a:t>How is it treated?</a:t>
            </a:r>
          </a:p>
          <a:p>
            <a:pPr marL="0" indent="0">
              <a:buNone/>
            </a:pPr>
            <a:endParaRPr lang="en-GB" dirty="0"/>
          </a:p>
        </p:txBody>
      </p:sp>
      <p:sp>
        <p:nvSpPr>
          <p:cNvPr id="4" name="Content Placeholder 2">
            <a:extLst>
              <a:ext uri="{FF2B5EF4-FFF2-40B4-BE49-F238E27FC236}">
                <a16:creationId xmlns:a16="http://schemas.microsoft.com/office/drawing/2014/main" id="{CD4D7339-D349-4DB4-ACF7-735397BB7A34}"/>
              </a:ext>
            </a:extLst>
          </p:cNvPr>
          <p:cNvSpPr txBox="1">
            <a:spLocks/>
          </p:cNvSpPr>
          <p:nvPr/>
        </p:nvSpPr>
        <p:spPr>
          <a:xfrm>
            <a:off x="7493620" y="1630976"/>
            <a:ext cx="4067534" cy="482558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9pPr>
          </a:lstStyle>
          <a:p>
            <a:pPr marL="0" indent="0">
              <a:buFont typeface="Wingdings 3" charset="2"/>
              <a:buNone/>
            </a:pPr>
            <a:r>
              <a:rPr lang="en-GB" b="1" u="sng" dirty="0"/>
              <a:t>Disorders (Choose at least 2):</a:t>
            </a:r>
          </a:p>
          <a:p>
            <a:r>
              <a:rPr lang="en-GB" dirty="0"/>
              <a:t>Diabetes Insipidus</a:t>
            </a:r>
          </a:p>
          <a:p>
            <a:r>
              <a:rPr lang="en-GB" dirty="0"/>
              <a:t>Hodgkin’s Disease</a:t>
            </a:r>
          </a:p>
          <a:p>
            <a:r>
              <a:rPr lang="en-GB" dirty="0"/>
              <a:t>Hydrocele</a:t>
            </a:r>
          </a:p>
          <a:p>
            <a:r>
              <a:rPr lang="en-GB" dirty="0"/>
              <a:t>Coeliac Disease</a:t>
            </a:r>
          </a:p>
          <a:p>
            <a:r>
              <a:rPr lang="en-GB" dirty="0"/>
              <a:t>Hepatitis</a:t>
            </a:r>
          </a:p>
          <a:p>
            <a:r>
              <a:rPr lang="en-GB" dirty="0"/>
              <a:t>Muscular Dystrophy</a:t>
            </a:r>
          </a:p>
          <a:p>
            <a:r>
              <a:rPr lang="en-GB" dirty="0"/>
              <a:t>Parkinson’s Disease</a:t>
            </a:r>
          </a:p>
          <a:p>
            <a:r>
              <a:rPr lang="en-GB" dirty="0"/>
              <a:t>Dementia</a:t>
            </a:r>
          </a:p>
          <a:p>
            <a:r>
              <a:rPr lang="en-GB" dirty="0"/>
              <a:t>Endometriosis</a:t>
            </a:r>
          </a:p>
          <a:p>
            <a:r>
              <a:rPr lang="en-GB" dirty="0"/>
              <a:t>Pneumonia</a:t>
            </a:r>
          </a:p>
          <a:p>
            <a:r>
              <a:rPr lang="en-GB" dirty="0"/>
              <a:t>Stroke</a:t>
            </a:r>
          </a:p>
        </p:txBody>
      </p:sp>
    </p:spTree>
    <p:extLst>
      <p:ext uri="{BB962C8B-B14F-4D97-AF65-F5344CB8AC3E}">
        <p14:creationId xmlns:p14="http://schemas.microsoft.com/office/powerpoint/2010/main" val="1929691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Reading List</a:t>
            </a:r>
          </a:p>
        </p:txBody>
      </p:sp>
      <p:sp>
        <p:nvSpPr>
          <p:cNvPr id="3" name="Content Placeholder 2"/>
          <p:cNvSpPr>
            <a:spLocks noGrp="1"/>
          </p:cNvSpPr>
          <p:nvPr>
            <p:ph idx="1"/>
          </p:nvPr>
        </p:nvSpPr>
        <p:spPr/>
        <p:txBody>
          <a:bodyPr>
            <a:normAutofit fontScale="92500" lnSpcReduction="20000"/>
          </a:bodyPr>
          <a:lstStyle/>
          <a:p>
            <a:pPr>
              <a:buNone/>
            </a:pPr>
            <a:r>
              <a:rPr lang="en-GB" b="1" dirty="0"/>
              <a:t>Books:</a:t>
            </a:r>
          </a:p>
          <a:p>
            <a:r>
              <a:rPr lang="en-GB" dirty="0"/>
              <a:t>BTEC National Health and Social Care Student Book 1: For the 2016 specifications</a:t>
            </a:r>
          </a:p>
          <a:p>
            <a:r>
              <a:rPr lang="en-GB" dirty="0"/>
              <a:t>Ross &amp; Wilson Anatomy and Physiology in Health and Illness by Grant &amp; Waugh </a:t>
            </a:r>
          </a:p>
          <a:p>
            <a:endParaRPr lang="en-GB" b="1" dirty="0"/>
          </a:p>
          <a:p>
            <a:pPr>
              <a:buNone/>
            </a:pPr>
            <a:r>
              <a:rPr lang="en-GB" b="1" dirty="0"/>
              <a:t>Websites:</a:t>
            </a:r>
          </a:p>
          <a:p>
            <a:r>
              <a:rPr lang="en-GB" dirty="0">
                <a:hlinkClick r:id="rId2"/>
              </a:rPr>
              <a:t>https://www.youtube.com/playlist?list=PL8dPuuaLjXtOAKed_MxxWBNaPno5h3Zs8</a:t>
            </a:r>
            <a:endParaRPr lang="en-GB" dirty="0"/>
          </a:p>
          <a:p>
            <a:r>
              <a:rPr lang="en-GB" dirty="0">
                <a:hlinkClick r:id="rId3"/>
              </a:rPr>
              <a:t>https://opentextbc.ca/anatomyandphysiology/chapter/1-1-overview-of-anatomy-and-physiology-2/</a:t>
            </a:r>
            <a:endParaRPr lang="en-GB" dirty="0"/>
          </a:p>
          <a:p>
            <a:r>
              <a:rPr lang="en-GB">
                <a:hlinkClick r:id="rId4"/>
              </a:rPr>
              <a:t>https://www.s-cool.co.uk/a-level/biology</a:t>
            </a:r>
            <a:endParaRPr lang="en-GB"/>
          </a:p>
          <a:p>
            <a:endParaRPr lang="en-GB" b="1" dirty="0"/>
          </a:p>
          <a:p>
            <a:endParaRPr lang="en-GB"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3A3CB676483645A3C62E2DF80F0529" ma:contentTypeVersion="22" ma:contentTypeDescription="Create a new document." ma:contentTypeScope="" ma:versionID="846aa1b62545fba3753345b775922df0">
  <xsd:schema xmlns:xsd="http://www.w3.org/2001/XMLSchema" xmlns:xs="http://www.w3.org/2001/XMLSchema" xmlns:p="http://schemas.microsoft.com/office/2006/metadata/properties" xmlns:ns2="86cd7eb6-70bf-459e-853e-fe5fb917d228" xmlns:ns3="6fd95428-5669-4d97-a170-6e112d3f932e" targetNamespace="http://schemas.microsoft.com/office/2006/metadata/properties" ma:root="true" ma:fieldsID="0db5df9c68475af0905cb8a2b888aa41" ns2:_="" ns3:_="">
    <xsd:import namespace="86cd7eb6-70bf-459e-853e-fe5fb917d228"/>
    <xsd:import namespace="6fd95428-5669-4d97-a170-6e112d3f932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TaxCatchAll" minOccurs="0"/>
                <xsd:element ref="ns2:lcf76f155ced4ddcb4097134ff3c332f" minOccurs="0"/>
                <xsd:element ref="ns3:SharedWithUsers" minOccurs="0"/>
                <xsd:element ref="ns3:SharedWithDetails"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cd7eb6-70bf-459e-853e-fe5fb917d2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40bc665e-4ed3-4280-b02f-7a735d14027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fd95428-5669-4d97-a170-6e112d3f932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1d42911-b26a-49da-9bbb-61677e1904d7}" ma:internalName="TaxCatchAll" ma:showField="CatchAllData" ma:web="6fd95428-5669-4d97-a170-6e112d3f932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FB98B8-2E27-4F09-9F2D-9E6B271D043D}"/>
</file>

<file path=customXml/itemProps2.xml><?xml version="1.0" encoding="utf-8"?>
<ds:datastoreItem xmlns:ds="http://schemas.openxmlformats.org/officeDocument/2006/customXml" ds:itemID="{4BA1F8CE-383E-4C80-9458-AD94BAA5C016}"/>
</file>

<file path=docProps/app.xml><?xml version="1.0" encoding="utf-8"?>
<Properties xmlns="http://schemas.openxmlformats.org/officeDocument/2006/extended-properties" xmlns:vt="http://schemas.openxmlformats.org/officeDocument/2006/docPropsVTypes">
  <Template>Ion Boardroom</Template>
  <TotalTime>35</TotalTime>
  <Words>542</Words>
  <Application>Microsoft Office PowerPoint</Application>
  <PresentationFormat>Widescreen</PresentationFormat>
  <Paragraphs>54</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Century Gothic</vt:lpstr>
      <vt:lpstr>Wingdings 3</vt:lpstr>
      <vt:lpstr>Ion Boardroom</vt:lpstr>
      <vt:lpstr>Y11 Transition to Y12 Health and Social Care Extended Diploma (Triple)</vt:lpstr>
      <vt:lpstr>Specification / Context </vt:lpstr>
      <vt:lpstr>About the unit</vt:lpstr>
      <vt:lpstr>Cells and Organelles</vt:lpstr>
      <vt:lpstr>Body Systems</vt:lpstr>
      <vt:lpstr>PowerPoint Presentation</vt:lpstr>
      <vt:lpstr>Disorders</vt:lpstr>
      <vt:lpstr>Reading List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Y11 Transition to Y12 Health and Social Care Extended Diploma (Triple)</dc:title>
  <dc:creator>Bowler, H (Forge Valley - Staff)</dc:creator>
  <cp:lastModifiedBy>Bowler, H (Forge Valley - Staff)</cp:lastModifiedBy>
  <cp:revision>7</cp:revision>
  <cp:lastPrinted>2023-06-28T10:28:40Z</cp:lastPrinted>
  <dcterms:created xsi:type="dcterms:W3CDTF">2020-04-17T14:04:48Z</dcterms:created>
  <dcterms:modified xsi:type="dcterms:W3CDTF">2024-06-18T10:23:13Z</dcterms:modified>
</cp:coreProperties>
</file>